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84" y="-120"/>
      </p:cViewPr>
      <p:guideLst>
        <p:guide orient="horz" pos="3368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99268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081760" y="203328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0396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99268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81760" y="4698360"/>
            <a:ext cx="1989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91640" y="366840"/>
            <a:ext cx="2343600" cy="2279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91640" y="283680"/>
            <a:ext cx="2343600" cy="69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91640" y="387720"/>
            <a:ext cx="2343600" cy="482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x-none" sz="3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9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B74477EF-E796-4CC9-9539-8205C7F475C1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14.11.2022</a:t>
            </a:fld>
            <a:endParaRPr lang="ru-RU" sz="1800" b="0" strike="noStrike" spc="-1">
              <a:latin typeface="Tino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16442127-C511-4FE5-920E-E84056788B6D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15200" y="118800"/>
            <a:ext cx="7344000" cy="10470960"/>
            <a:chOff x="115200" y="118800"/>
            <a:chExt cx="7344000" cy="10470960"/>
          </a:xfrm>
        </p:grpSpPr>
        <p:sp>
          <p:nvSpPr>
            <p:cNvPr id="42" name="CustomShape 2"/>
            <p:cNvSpPr/>
            <p:nvPr/>
          </p:nvSpPr>
          <p:spPr>
            <a:xfrm>
              <a:off x="115200" y="1116000"/>
              <a:ext cx="7344000" cy="34632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3"/>
            <p:cNvSpPr/>
            <p:nvPr/>
          </p:nvSpPr>
          <p:spPr>
            <a:xfrm>
              <a:off x="115200" y="118800"/>
              <a:ext cx="302400" cy="9944280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"/>
            <p:cNvSpPr/>
            <p:nvPr/>
          </p:nvSpPr>
          <p:spPr>
            <a:xfrm>
              <a:off x="115200" y="10063080"/>
              <a:ext cx="7344000" cy="52668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5" name="object 16"/>
            <p:cNvPicPr/>
            <p:nvPr/>
          </p:nvPicPr>
          <p:blipFill>
            <a:blip r:embed="rId2" cstate="print"/>
            <a:stretch/>
          </p:blipFill>
          <p:spPr>
            <a:xfrm>
              <a:off x="1009080" y="360000"/>
              <a:ext cx="461160" cy="4698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6" name="TextShape 5"/>
          <p:cNvSpPr txBox="1"/>
          <p:nvPr/>
        </p:nvSpPr>
        <p:spPr>
          <a:xfrm>
            <a:off x="1691640" y="387720"/>
            <a:ext cx="2343600" cy="1798200"/>
          </a:xfrm>
          <a:prstGeom prst="rect">
            <a:avLst/>
          </a:prstGeom>
          <a:noFill/>
          <a:ln>
            <a:noFill/>
          </a:ln>
        </p:spPr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x-none" sz="3000" b="1" strike="noStrike" spc="-32">
                <a:solidFill>
                  <a:srgbClr val="17A1B6"/>
                </a:solidFill>
                <a:latin typeface="Arial"/>
              </a:rPr>
              <a:t>ВНИМАНИЕ!</a:t>
            </a:r>
            <a:endParaRPr lang="x-none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111320" y="7099200"/>
            <a:ext cx="5714640" cy="18978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 algn="just">
              <a:lnSpc>
                <a:spcPct val="100000"/>
              </a:lnSpc>
              <a:spcBef>
                <a:spcPts val="99"/>
              </a:spcBef>
            </a:pPr>
            <a:r>
              <a:rPr lang="ru-RU" sz="2000" b="1" i="1" strike="noStrike" spc="-1" dirty="0" smtClean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Клиентская служба (на правах отдела) в </a:t>
            </a:r>
            <a:r>
              <a:rPr lang="ru-RU" sz="2000" b="1" i="1" strike="noStrike" spc="-1" dirty="0" err="1" smtClean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Городищенском</a:t>
            </a:r>
            <a:r>
              <a:rPr lang="ru-RU" sz="2000" b="1" i="1" strike="noStrike" spc="-1" smtClean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    муниципальном    </a:t>
            </a:r>
            <a:r>
              <a:rPr lang="ru-RU" sz="2000" b="1" i="1" strike="noStrike" spc="-1" dirty="0" smtClean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районе</a:t>
            </a: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ru-RU" sz="2000" b="1" i="1" strike="noStrike" spc="-1" dirty="0" smtClean="0">
              <a:solidFill>
                <a:schemeClr val="accent5">
                  <a:lumMod val="75000"/>
                </a:schemeClr>
              </a:solidFill>
              <a:latin typeface="Times New Roman"/>
            </a:endParaRPr>
          </a:p>
          <a:p>
            <a:pPr marL="12600" algn="just">
              <a:lnSpc>
                <a:spcPct val="100000"/>
              </a:lnSpc>
              <a:spcBef>
                <a:spcPts val="99"/>
              </a:spcBef>
            </a:pPr>
            <a:r>
              <a:rPr lang="ru-RU" sz="2000" b="1" i="1" spc="-1" dirty="0" smtClean="0">
                <a:solidFill>
                  <a:schemeClr val="accent5">
                    <a:lumMod val="75000"/>
                  </a:schemeClr>
                </a:solidFill>
                <a:latin typeface="Times New Roman"/>
              </a:rPr>
              <a:t>403003, Волгоградская область, р.п.Городище, ул.Промышленная, д.6</a:t>
            </a:r>
            <a:endParaRPr lang="ru-RU" sz="2000" b="1" strike="noStrike" spc="-1" dirty="0" smtClean="0">
              <a:solidFill>
                <a:schemeClr val="accent5">
                  <a:lumMod val="75000"/>
                </a:schemeClr>
              </a:solidFill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99"/>
              </a:spcBef>
            </a:pPr>
            <a:endParaRPr lang="ru-RU" sz="2000" b="0" strike="noStrike" spc="-1" dirty="0">
              <a:latin typeface="XO Orie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5913000" y="10192680"/>
            <a:ext cx="134892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ru-RU" sz="1700" b="1" strike="noStrike" spc="-21">
                <a:solidFill>
                  <a:srgbClr val="005E8A"/>
                </a:solidFill>
                <a:latin typeface="Arial"/>
              </a:rPr>
              <a:t>PFR.GOV.RU</a:t>
            </a:r>
            <a:endParaRPr lang="ru-RU" sz="1700" b="0" strike="noStrike" spc="-1">
              <a:latin typeface="XO Oriel"/>
            </a:endParaRPr>
          </a:p>
        </p:txBody>
      </p:sp>
      <p:grpSp>
        <p:nvGrpSpPr>
          <p:cNvPr id="49" name="Group 8"/>
          <p:cNvGrpSpPr/>
          <p:nvPr/>
        </p:nvGrpSpPr>
        <p:grpSpPr>
          <a:xfrm>
            <a:off x="908280" y="2597040"/>
            <a:ext cx="286200" cy="289800"/>
            <a:chOff x="908280" y="2597040"/>
            <a:chExt cx="286200" cy="289800"/>
          </a:xfrm>
        </p:grpSpPr>
        <p:sp>
          <p:nvSpPr>
            <p:cNvPr id="50" name="CustomShape 9"/>
            <p:cNvSpPr/>
            <p:nvPr/>
          </p:nvSpPr>
          <p:spPr>
            <a:xfrm>
              <a:off x="908280" y="2597040"/>
              <a:ext cx="286200" cy="289800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51" name="object 20"/>
            <p:cNvPicPr/>
            <p:nvPr/>
          </p:nvPicPr>
          <p:blipFill>
            <a:blip r:embed="rId3" cstate="print"/>
            <a:stretch/>
          </p:blipFill>
          <p:spPr>
            <a:xfrm>
              <a:off x="958680" y="2666520"/>
              <a:ext cx="167760" cy="1674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2" name="TextShape 10"/>
          <p:cNvSpPr txBox="1"/>
          <p:nvPr/>
        </p:nvSpPr>
        <p:spPr>
          <a:xfrm>
            <a:off x="825922" y="2610396"/>
            <a:ext cx="6538360" cy="3795233"/>
          </a:xfrm>
          <a:prstGeom prst="rect">
            <a:avLst/>
          </a:prstGeom>
          <a:noFill/>
          <a:ln>
            <a:noFill/>
          </a:ln>
        </p:spPr>
        <p:txBody>
          <a:bodyPr wrap="square" lIns="0" tIns="12600" rIns="0" bIns="0">
            <a:spAutoFit/>
          </a:bodyPr>
          <a:lstStyle/>
          <a:p>
            <a:pPr marL="12600" indent="393840" algn="just">
              <a:lnSpc>
                <a:spcPct val="109000"/>
              </a:lnSpc>
              <a:spcBef>
                <a:spcPts val="99"/>
              </a:spcBef>
            </a:pP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Пенсионный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фонд </a:t>
            </a:r>
            <a:r>
              <a:rPr lang="x-none" sz="1900" b="1" strike="noStrike" spc="-15">
                <a:solidFill>
                  <a:srgbClr val="005E8A"/>
                </a:solidFill>
                <a:latin typeface="Arial"/>
              </a:rPr>
              <a:t>России </a:t>
            </a: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и Фонд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социального </a:t>
            </a:r>
            <a:r>
              <a:rPr lang="x-none" sz="1900" b="1" strike="noStrike" spc="-517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страхования</a:t>
            </a:r>
            <a:r>
              <a:rPr lang="x-none" sz="1900" b="1" strike="noStrike" spc="-7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005E8A"/>
                </a:solidFill>
                <a:latin typeface="Arial"/>
              </a:rPr>
              <a:t>объединяются </a:t>
            </a:r>
            <a:r>
              <a:rPr lang="x-none" sz="1900" b="1" strike="noStrike" spc="-1">
                <a:solidFill>
                  <a:srgbClr val="005E8A"/>
                </a:solidFill>
                <a:latin typeface="Arial"/>
              </a:rPr>
              <a:t>в</a:t>
            </a:r>
            <a:r>
              <a:rPr lang="x-none" sz="1900" b="1" strike="noStrike" spc="-7">
                <a:solidFill>
                  <a:srgbClr val="005E8A"/>
                </a:solidFill>
                <a:latin typeface="Arial"/>
              </a:rPr>
              <a:t> единый</a:t>
            </a:r>
            <a:endParaRPr lang="x-none" sz="19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393840">
              <a:lnSpc>
                <a:spcPct val="109000"/>
              </a:lnSpc>
            </a:pP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Фонд</a:t>
            </a:r>
            <a:r>
              <a:rPr lang="x-none" sz="1900" b="1" strike="noStrike" spc="-7">
                <a:solidFill>
                  <a:srgbClr val="17A1B6"/>
                </a:solidFill>
                <a:latin typeface="Arial"/>
              </a:rPr>
              <a:t> пенсионного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 и</a:t>
            </a:r>
            <a:r>
              <a:rPr lang="x-none" sz="1900" b="1" strike="noStrike" spc="-7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2">
                <a:solidFill>
                  <a:srgbClr val="17A1B6"/>
                </a:solidFill>
                <a:latin typeface="Arial"/>
              </a:rPr>
              <a:t>социального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5">
                <a:solidFill>
                  <a:srgbClr val="17A1B6"/>
                </a:solidFill>
                <a:latin typeface="Arial"/>
              </a:rPr>
              <a:t>страхования </a:t>
            </a:r>
            <a:r>
              <a:rPr lang="x-none" sz="1900" b="1" strike="noStrike" spc="-12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5">
                <a:solidFill>
                  <a:srgbClr val="17A1B6"/>
                </a:solidFill>
                <a:latin typeface="Arial"/>
              </a:rPr>
              <a:t>Российской</a:t>
            </a:r>
            <a:r>
              <a:rPr lang="x-none" sz="1900" b="1" strike="noStrike" spc="-21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1" strike="noStrike" spc="-1">
                <a:solidFill>
                  <a:srgbClr val="17A1B6"/>
                </a:solidFill>
                <a:latin typeface="Arial"/>
              </a:rPr>
              <a:t>Федерации</a:t>
            </a:r>
            <a:r>
              <a:rPr lang="x-none" sz="1900" b="1" strike="noStrike" spc="-26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b="0" strike="noStrike" spc="-7">
                <a:solidFill>
                  <a:srgbClr val="005E8A"/>
                </a:solidFill>
                <a:latin typeface="Arial"/>
              </a:rPr>
              <a:t>(Социальный</a:t>
            </a:r>
            <a:r>
              <a:rPr lang="x-none" sz="1900" b="0" strike="noStrike" spc="-15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0" strike="noStrike" spc="-1">
                <a:solidFill>
                  <a:srgbClr val="005E8A"/>
                </a:solidFill>
                <a:latin typeface="Arial"/>
              </a:rPr>
              <a:t>фонд</a:t>
            </a:r>
            <a:r>
              <a:rPr lang="x-none" sz="1900" b="0" strike="noStrike" spc="-26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b="0" strike="noStrike" spc="-15">
                <a:solidFill>
                  <a:srgbClr val="005E8A"/>
                </a:solidFill>
                <a:latin typeface="Arial"/>
              </a:rPr>
              <a:t>России)</a:t>
            </a:r>
            <a:endParaRPr lang="x-none" sz="19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393840" algn="just">
              <a:lnSpc>
                <a:spcPct val="114000"/>
              </a:lnSpc>
              <a:spcBef>
                <a:spcPts val="1814"/>
              </a:spcBef>
            </a:pP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	С</a:t>
            </a:r>
            <a:r>
              <a:rPr lang="x-none" sz="1800" b="0" strike="noStrike" spc="-140">
                <a:solidFill>
                  <a:srgbClr val="ED135C"/>
                </a:solidFill>
                <a:latin typeface="Arial"/>
              </a:rPr>
              <a:t> </a:t>
            </a:r>
            <a:r>
              <a:rPr lang="x-none" sz="2400" b="1" strike="noStrike" spc="-1">
                <a:solidFill>
                  <a:srgbClr val="ED135C"/>
                </a:solidFill>
                <a:latin typeface="Arial"/>
              </a:rPr>
              <a:t>1</a:t>
            </a:r>
            <a:r>
              <a:rPr lang="x-none" sz="2400" b="1" strike="noStrike" spc="-307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января</a:t>
            </a:r>
            <a:r>
              <a:rPr lang="x-none" sz="1800" b="0" strike="noStrike" spc="-137">
                <a:solidFill>
                  <a:srgbClr val="ED135C"/>
                </a:solidFill>
                <a:latin typeface="Arial"/>
              </a:rPr>
              <a:t> </a:t>
            </a:r>
            <a:r>
              <a:rPr lang="x-none" sz="2400" b="1" strike="noStrike" spc="-12">
                <a:solidFill>
                  <a:srgbClr val="ED135C"/>
                </a:solidFill>
                <a:latin typeface="Arial"/>
              </a:rPr>
              <a:t>2</a:t>
            </a:r>
            <a:r>
              <a:rPr lang="x-none" sz="2400" b="1" strike="noStrike" spc="-35">
                <a:solidFill>
                  <a:srgbClr val="ED135C"/>
                </a:solidFill>
                <a:latin typeface="Arial"/>
              </a:rPr>
              <a:t>0</a:t>
            </a:r>
            <a:r>
              <a:rPr lang="x-none" sz="2400" b="1" strike="noStrike" spc="-32">
                <a:solidFill>
                  <a:srgbClr val="ED135C"/>
                </a:solidFill>
                <a:latin typeface="Arial"/>
              </a:rPr>
              <a:t>2</a:t>
            </a:r>
            <a:r>
              <a:rPr lang="x-none" sz="2400" b="1" strike="noStrike" spc="-1">
                <a:solidFill>
                  <a:srgbClr val="ED135C"/>
                </a:solidFill>
                <a:latin typeface="Arial"/>
              </a:rPr>
              <a:t>3</a:t>
            </a:r>
            <a:r>
              <a:rPr lang="x-none" sz="2400" b="1" strike="noStrike" spc="-307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год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а</a:t>
            </a:r>
            <a:r>
              <a:rPr lang="x-none" sz="1800" b="0" strike="noStrike" spc="-140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</a:t>
            </a:r>
            <a:r>
              <a:rPr lang="x-none" sz="1800" b="0" strike="noStrike" spc="-140">
                <a:solidFill>
                  <a:srgbClr val="000000"/>
                </a:solidFill>
                <a:latin typeface="Arial"/>
              </a:rPr>
              <a:t> Волгоградской области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в</a:t>
            </a:r>
            <a:r>
              <a:rPr lang="x-none" sz="1800" b="0" strike="noStrike" spc="32">
                <a:solidFill>
                  <a:srgbClr val="000000"/>
                </a:solidFill>
                <a:latin typeface="Arial"/>
              </a:rPr>
              <a:t>с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е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го-</a:t>
            </a:r>
            <a:r>
              <a:rPr lang="x-none" sz="1800" b="0" strike="noStrike" spc="-137">
                <a:solidFill>
                  <a:srgbClr val="000000"/>
                </a:solidFill>
                <a:latin typeface="Arial"/>
              </a:rPr>
              <a:t> 	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у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дарственные услуги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 области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социального обес- 	пече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ния,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возложенные ранее на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Пенсионный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фонд </a:t>
            </a:r>
            <a:r>
              <a:rPr dirty="0"/>
              <a:t/>
            </a:r>
            <a:br>
              <a:rPr dirty="0"/>
            </a:b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и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Фонд</a:t>
            </a:r>
            <a:r>
              <a:rPr lang="x-none" sz="1800" b="0" strike="noStrike" spc="12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000000"/>
                </a:solidFill>
                <a:latin typeface="Arial"/>
              </a:rPr>
              <a:t>социального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-1">
                <a:solidFill>
                  <a:srgbClr val="000000"/>
                </a:solidFill>
                <a:latin typeface="Arial"/>
              </a:rPr>
              <a:t>страхования,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-7">
                <a:solidFill>
                  <a:srgbClr val="000000"/>
                </a:solidFill>
                <a:latin typeface="Arial"/>
              </a:rPr>
              <a:t>будут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lang="x-none" sz="1800" b="0" strike="noStrike" spc="4">
                <a:solidFill>
                  <a:srgbClr val="000000"/>
                </a:solidFill>
                <a:latin typeface="Arial"/>
              </a:rPr>
              <a:t>оказываться</a:t>
            </a:r>
            <a:r>
              <a:rPr lang="x-none" sz="1800" b="0" strike="noStrike" spc="188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в</a:t>
            </a:r>
            <a:r>
              <a:rPr lang="x-none" sz="1800" b="0" strike="noStrike" spc="188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4">
                <a:solidFill>
                  <a:srgbClr val="ED135C"/>
                </a:solidFill>
                <a:latin typeface="Arial"/>
              </a:rPr>
              <a:t>объеди</a:t>
            </a:r>
            <a:r>
              <a:rPr lang="x-none" sz="1800" b="0" strike="noStrike" spc="-1">
                <a:solidFill>
                  <a:srgbClr val="ED135C"/>
                </a:solidFill>
                <a:latin typeface="Arial"/>
              </a:rPr>
              <a:t>ненных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12">
                <a:solidFill>
                  <a:srgbClr val="ED135C"/>
                </a:solidFill>
                <a:latin typeface="Arial"/>
              </a:rPr>
              <a:t>офисах</a:t>
            </a:r>
            <a:r>
              <a:rPr lang="x-none" sz="1800" b="0" strike="noStrike" spc="18">
                <a:solidFill>
                  <a:srgbClr val="ED135C"/>
                </a:solidFill>
                <a:latin typeface="Arial"/>
              </a:rPr>
              <a:t> </a:t>
            </a:r>
            <a:r>
              <a:rPr lang="x-none" sz="1800" b="0" strike="noStrike" spc="9">
                <a:solidFill>
                  <a:srgbClr val="ED135C"/>
                </a:solidFill>
                <a:latin typeface="Arial"/>
              </a:rPr>
              <a:t>клиентского </a:t>
            </a:r>
            <a:r>
              <a:rPr lang="x-none" sz="1800" b="0" strike="noStrike" spc="4">
                <a:solidFill>
                  <a:srgbClr val="ED135C"/>
                </a:solidFill>
                <a:latin typeface="Arial"/>
              </a:rPr>
              <a:t>обслуживания</a:t>
            </a:r>
            <a:r>
              <a:rPr lang="x-none" sz="1800" b="0" strike="noStrike" spc="4">
                <a:solidFill>
                  <a:srgbClr val="231F20"/>
                </a:solidFill>
                <a:latin typeface="Arial"/>
              </a:rPr>
              <a:t>.</a:t>
            </a:r>
            <a:r>
              <a:rPr lang="x-none" sz="1800" b="0" strike="noStrike" spc="12">
                <a:solidFill>
                  <a:srgbClr val="231F20"/>
                </a:solidFill>
                <a:latin typeface="Arial"/>
              </a:rPr>
              <a:t> </a:t>
            </a:r>
            <a:r>
              <a:rPr lang="x-none" sz="1800" b="1" strike="noStrike" spc="-15">
                <a:solidFill>
                  <a:srgbClr val="17A1B6"/>
                </a:solidFill>
                <a:latin typeface="Arial"/>
              </a:rPr>
              <a:t>Социального фонда России</a:t>
            </a: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908280" y="4142160"/>
            <a:ext cx="179280" cy="1008720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46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subject/>
  <dc:creator>administrator</dc:creator>
  <dc:description/>
  <cp:lastModifiedBy>Игольникова Мария Анатольевна</cp:lastModifiedBy>
  <cp:revision>25</cp:revision>
  <cp:lastPrinted>2022-11-08T11:13:36Z</cp:lastPrinted>
  <dcterms:created xsi:type="dcterms:W3CDTF">2022-10-25T11:50:56Z</dcterms:created>
  <dcterms:modified xsi:type="dcterms:W3CDTF">2022-11-14T11:41:01Z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2022-10-25T00:00:00Z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